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3" r:id="rId2"/>
  </p:sldMasterIdLst>
  <p:notesMasterIdLst>
    <p:notesMasterId r:id="rId18"/>
  </p:notesMasterIdLst>
  <p:handoutMasterIdLst>
    <p:handoutMasterId r:id="rId19"/>
  </p:handoutMasterIdLst>
  <p:sldIdLst>
    <p:sldId id="256" r:id="rId3"/>
    <p:sldId id="285" r:id="rId4"/>
    <p:sldId id="284" r:id="rId5"/>
    <p:sldId id="286" r:id="rId6"/>
    <p:sldId id="289" r:id="rId7"/>
    <p:sldId id="283" r:id="rId8"/>
    <p:sldId id="271" r:id="rId9"/>
    <p:sldId id="273" r:id="rId10"/>
    <p:sldId id="274" r:id="rId11"/>
    <p:sldId id="280" r:id="rId12"/>
    <p:sldId id="281" r:id="rId13"/>
    <p:sldId id="282" r:id="rId14"/>
    <p:sldId id="279" r:id="rId15"/>
    <p:sldId id="288" r:id="rId16"/>
    <p:sldId id="290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00506C"/>
    <a:srgbClr val="3592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79" d="100"/>
          <a:sy n="79" d="100"/>
        </p:scale>
        <p:origin x="157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2880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2E7B3-DB05-461C-8AD1-4C7DB8C54453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617E1E-7AC5-41AC-8C0D-FEDF3A3B9C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png>
</file>

<file path=ppt/media/image27.gif>
</file>

<file path=ppt/media/image28.gif>
</file>

<file path=ppt/media/image29.gif>
</file>

<file path=ppt/media/image3.png>
</file>

<file path=ppt/media/image30.gif>
</file>

<file path=ppt/media/image31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FEDE97-AC2B-484D-A3A4-2B346D5A60D1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D5E5B-E302-4037-973C-4553F337886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950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0262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918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049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955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8978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84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0288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4538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284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14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472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D5E5B-E302-4037-973C-4553F337886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657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952172" y="1901372"/>
            <a:ext cx="5239657" cy="3352800"/>
          </a:xfrm>
          <a:prstGeom prst="rect">
            <a:avLst/>
          </a:prstGeom>
          <a:solidFill>
            <a:srgbClr val="0050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133599"/>
            <a:ext cx="9144000" cy="2757715"/>
          </a:xfrm>
          <a:custGeom>
            <a:avLst/>
            <a:gdLst>
              <a:gd name="connsiteX0" fmla="*/ 0 w 9144000"/>
              <a:gd name="connsiteY0" fmla="*/ 0 h 2757715"/>
              <a:gd name="connsiteX1" fmla="*/ 4308857 w 9144000"/>
              <a:gd name="connsiteY1" fmla="*/ 0 h 2757715"/>
              <a:gd name="connsiteX2" fmla="*/ 4572000 w 9144000"/>
              <a:gd name="connsiteY2" fmla="*/ 319314 h 2757715"/>
              <a:gd name="connsiteX3" fmla="*/ 4835144 w 9144000"/>
              <a:gd name="connsiteY3" fmla="*/ 0 h 2757715"/>
              <a:gd name="connsiteX4" fmla="*/ 9144000 w 9144000"/>
              <a:gd name="connsiteY4" fmla="*/ 0 h 2757715"/>
              <a:gd name="connsiteX5" fmla="*/ 9144000 w 9144000"/>
              <a:gd name="connsiteY5" fmla="*/ 2757715 h 2757715"/>
              <a:gd name="connsiteX6" fmla="*/ 0 w 9144000"/>
              <a:gd name="connsiteY6" fmla="*/ 2757715 h 275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4000" h="2757715">
                <a:moveTo>
                  <a:pt x="0" y="0"/>
                </a:moveTo>
                <a:lnTo>
                  <a:pt x="4308857" y="0"/>
                </a:lnTo>
                <a:lnTo>
                  <a:pt x="4572000" y="319314"/>
                </a:lnTo>
                <a:lnTo>
                  <a:pt x="4835144" y="0"/>
                </a:lnTo>
                <a:lnTo>
                  <a:pt x="9144000" y="0"/>
                </a:lnTo>
                <a:lnTo>
                  <a:pt x="9144000" y="2757715"/>
                </a:lnTo>
                <a:lnTo>
                  <a:pt x="0" y="27577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939800" sx="95000" sy="95000" algn="ctr" rotWithShape="0">
              <a:prstClr val="black">
                <a:alpha val="5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4239986" y="5015139"/>
            <a:ext cx="664029" cy="101378"/>
            <a:chOff x="3323772" y="5218341"/>
            <a:chExt cx="950687" cy="145142"/>
          </a:xfrm>
          <a:solidFill>
            <a:schemeClr val="bg1"/>
          </a:solidFill>
        </p:grpSpPr>
        <p:sp>
          <p:nvSpPr>
            <p:cNvPr id="13" name="椭圆 12"/>
            <p:cNvSpPr/>
            <p:nvPr/>
          </p:nvSpPr>
          <p:spPr>
            <a:xfrm>
              <a:off x="3323772" y="5218341"/>
              <a:ext cx="145142" cy="1451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3592287" y="5218341"/>
              <a:ext cx="145142" cy="1451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860802" y="5218341"/>
              <a:ext cx="145142" cy="1451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4129317" y="5218341"/>
              <a:ext cx="145142" cy="1451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 userDrawn="1"/>
        </p:nvSpPr>
        <p:spPr>
          <a:xfrm>
            <a:off x="3295650" y="0"/>
            <a:ext cx="5848350" cy="6858000"/>
          </a:xfrm>
          <a:custGeom>
            <a:avLst/>
            <a:gdLst>
              <a:gd name="connsiteX0" fmla="*/ 0 w 5848350"/>
              <a:gd name="connsiteY0" fmla="*/ 0 h 6858000"/>
              <a:gd name="connsiteX1" fmla="*/ 5848350 w 5848350"/>
              <a:gd name="connsiteY1" fmla="*/ 0 h 6858000"/>
              <a:gd name="connsiteX2" fmla="*/ 5848350 w 5848350"/>
              <a:gd name="connsiteY2" fmla="*/ 6858000 h 6858000"/>
              <a:gd name="connsiteX3" fmla="*/ 0 w 5848350"/>
              <a:gd name="connsiteY3" fmla="*/ 6858000 h 6858000"/>
              <a:gd name="connsiteX4" fmla="*/ 0 w 5848350"/>
              <a:gd name="connsiteY4" fmla="*/ 3672340 h 6858000"/>
              <a:gd name="connsiteX5" fmla="*/ 419552 w 5848350"/>
              <a:gd name="connsiteY5" fmla="*/ 3429001 h 6858000"/>
              <a:gd name="connsiteX6" fmla="*/ 0 w 5848350"/>
              <a:gd name="connsiteY6" fmla="*/ 31856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8350" h="6858000">
                <a:moveTo>
                  <a:pt x="0" y="0"/>
                </a:moveTo>
                <a:lnTo>
                  <a:pt x="5848350" y="0"/>
                </a:lnTo>
                <a:lnTo>
                  <a:pt x="5848350" y="6858000"/>
                </a:lnTo>
                <a:lnTo>
                  <a:pt x="0" y="6858000"/>
                </a:lnTo>
                <a:lnTo>
                  <a:pt x="0" y="3672340"/>
                </a:lnTo>
                <a:lnTo>
                  <a:pt x="419552" y="3429001"/>
                </a:lnTo>
                <a:lnTo>
                  <a:pt x="0" y="318566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939800" sx="95000" sy="95000" algn="ctr" rotWithShape="0">
              <a:prstClr val="black">
                <a:alpha val="5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 userDrawn="1"/>
        </p:nvSpPr>
        <p:spPr>
          <a:xfrm>
            <a:off x="0" y="941295"/>
            <a:ext cx="9144000" cy="5793334"/>
          </a:xfrm>
          <a:custGeom>
            <a:avLst/>
            <a:gdLst>
              <a:gd name="connsiteX0" fmla="*/ 0 w 9144000"/>
              <a:gd name="connsiteY0" fmla="*/ 0 h 5916706"/>
              <a:gd name="connsiteX1" fmla="*/ 581182 w 9144000"/>
              <a:gd name="connsiteY1" fmla="*/ 0 h 5916706"/>
              <a:gd name="connsiteX2" fmla="*/ 692523 w 9144000"/>
              <a:gd name="connsiteY2" fmla="*/ 191968 h 5916706"/>
              <a:gd name="connsiteX3" fmla="*/ 803865 w 9144000"/>
              <a:gd name="connsiteY3" fmla="*/ 0 h 5916706"/>
              <a:gd name="connsiteX4" fmla="*/ 9144000 w 9144000"/>
              <a:gd name="connsiteY4" fmla="*/ 0 h 5916706"/>
              <a:gd name="connsiteX5" fmla="*/ 9144000 w 9144000"/>
              <a:gd name="connsiteY5" fmla="*/ 5916706 h 5916706"/>
              <a:gd name="connsiteX6" fmla="*/ 0 w 9144000"/>
              <a:gd name="connsiteY6" fmla="*/ 5916706 h 591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4000" h="5916706">
                <a:moveTo>
                  <a:pt x="0" y="0"/>
                </a:moveTo>
                <a:lnTo>
                  <a:pt x="581182" y="0"/>
                </a:lnTo>
                <a:lnTo>
                  <a:pt x="692523" y="191968"/>
                </a:lnTo>
                <a:lnTo>
                  <a:pt x="803865" y="0"/>
                </a:lnTo>
                <a:lnTo>
                  <a:pt x="9144000" y="0"/>
                </a:lnTo>
                <a:lnTo>
                  <a:pt x="9144000" y="5916706"/>
                </a:lnTo>
                <a:lnTo>
                  <a:pt x="0" y="59167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289608" y="217489"/>
            <a:ext cx="70981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zh-CN" altLang="en-US" sz="3200" b="1" smtClean="0">
                <a:solidFill>
                  <a:schemeClr val="bg1"/>
                </a:solidFill>
                <a:effectLst>
                  <a:outerShdw blurRad="203200" dist="38100" dir="2700000" algn="tl" rotWithShape="0">
                    <a:prstClr val="black">
                      <a:alpha val="31000"/>
                    </a:prstClr>
                  </a:outerShdw>
                </a:effectLst>
              </a:defRPr>
            </a:lvl1pPr>
          </a:lstStyle>
          <a:p>
            <a:pPr marL="0" lvl="0"/>
            <a:r>
              <a:rPr lang="zh-CN" altLang="en-US"/>
              <a:t>单击此处编辑母版文本样式</a:t>
            </a:r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13485" y="282916"/>
            <a:ext cx="822778" cy="4539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6" cstate="print">
              <a:alphaModFix amt="27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D1595-9615-4E1E-9346-9F3D638DC4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tiff"/><Relationship Id="rId4" Type="http://schemas.openxmlformats.org/officeDocument/2006/relationships/image" Target="../media/image24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7" Type="http://schemas.openxmlformats.org/officeDocument/2006/relationships/image" Target="../media/image31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gif"/><Relationship Id="rId5" Type="http://schemas.openxmlformats.org/officeDocument/2006/relationships/image" Target="../media/image29.gif"/><Relationship Id="rId4" Type="http://schemas.openxmlformats.org/officeDocument/2006/relationships/image" Target="../media/image28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5"/>
          <p:cNvSpPr txBox="1"/>
          <p:nvPr/>
        </p:nvSpPr>
        <p:spPr>
          <a:xfrm>
            <a:off x="187460" y="3136612"/>
            <a:ext cx="89565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3592BE"/>
                </a:solidFill>
                <a:latin typeface="+mj-ea"/>
                <a:ea typeface="+mj-ea"/>
              </a:rPr>
              <a:t>单视图代码梳理</a:t>
            </a:r>
          </a:p>
        </p:txBody>
      </p:sp>
      <p:sp>
        <p:nvSpPr>
          <p:cNvPr id="13" name="TextBox 6"/>
          <p:cNvSpPr txBox="1"/>
          <p:nvPr/>
        </p:nvSpPr>
        <p:spPr>
          <a:xfrm>
            <a:off x="2055308" y="4365444"/>
            <a:ext cx="5033383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2022.06.09-2022.06.17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524764" y="1114274"/>
            <a:ext cx="7802336" cy="6173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Flow field regression(</a:t>
            </a: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DFnet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(6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(4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E1F07EC-7FAE-4994-E062-8775E5A3B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310" y="2139971"/>
            <a:ext cx="7237379" cy="412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636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524764" y="1114274"/>
            <a:ext cx="7802336" cy="6173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1200"/>
              </a:spcAft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Robust flow-guided surface regression(</a:t>
            </a:r>
            <a:r>
              <a:rPr lang="en-US" altLang="zh-CN" sz="1600" dirty="0" err="1"/>
              <a:t>GemoNet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网络结构：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A7DFC16-68AB-E184-76B7-EE206F05D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908" y="1641643"/>
            <a:ext cx="5177746" cy="228291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27DFBED-B716-A768-24B3-E4B15078DD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298" t="-3279" r="1298" b="39525"/>
          <a:stretch/>
        </p:blipFill>
        <p:spPr>
          <a:xfrm>
            <a:off x="1809346" y="3792908"/>
            <a:ext cx="5773503" cy="284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243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524764" y="1114274"/>
            <a:ext cx="7802336" cy="6173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1200"/>
              </a:spcAft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Robust flow-guided surface regression(</a:t>
            </a:r>
            <a:r>
              <a:rPr lang="en-US" altLang="zh-CN" sz="1600" dirty="0" err="1"/>
              <a:t>GemoNet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  <a:p>
            <a:pPr indent="457200" algn="just">
              <a:lnSpc>
                <a:spcPct val="150000"/>
              </a:lnSpc>
              <a:spcAft>
                <a:spcPts val="12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(10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CA56B78-FF5D-DE0F-9898-B491D969F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3447" y="2374962"/>
            <a:ext cx="5696851" cy="420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091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116537" y="1287044"/>
            <a:ext cx="780233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其他工具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09A69B7-4569-589E-A027-A2477ED52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179" y="1836609"/>
            <a:ext cx="2476500" cy="127635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9C8E4DE-D058-EAF8-DE16-5807072FD3CC}"/>
              </a:ext>
            </a:extLst>
          </p:cNvPr>
          <p:cNvSpPr txBox="1"/>
          <p:nvPr/>
        </p:nvSpPr>
        <p:spPr>
          <a:xfrm>
            <a:off x="515565" y="3244334"/>
            <a:ext cx="796695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lmdb_to_tfrecords.py：</a:t>
            </a:r>
            <a:r>
              <a:rPr lang="en-US" altLang="zh-CN" dirty="0" err="1">
                <a:solidFill>
                  <a:srgbClr val="FF0000"/>
                </a:solidFill>
              </a:rPr>
              <a:t>lmdb</a:t>
            </a:r>
            <a:r>
              <a:rPr lang="zh-CN" altLang="en-US" dirty="0">
                <a:solidFill>
                  <a:srgbClr val="FF0000"/>
                </a:solidFill>
              </a:rPr>
              <a:t>转</a:t>
            </a:r>
            <a:r>
              <a:rPr lang="en-US" altLang="zh-CN" dirty="0" err="1">
                <a:solidFill>
                  <a:srgbClr val="FF0000"/>
                </a:solidFill>
              </a:rPr>
              <a:t>tfrecords</a:t>
            </a:r>
            <a:r>
              <a:rPr lang="zh-CN" altLang="en-US" dirty="0">
                <a:solidFill>
                  <a:srgbClr val="FF0000"/>
                </a:solidFill>
              </a:rPr>
              <a:t>文件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-US" altLang="zh-CN" dirty="0"/>
              <a:t>util_func.py</a:t>
            </a:r>
            <a:r>
              <a:rPr lang="zh-CN" altLang="en-US" dirty="0"/>
              <a:t>：网络训练工具，</a:t>
            </a:r>
            <a:r>
              <a:rPr lang="en-US" altLang="zh-CN" dirty="0"/>
              <a:t>train</a:t>
            </a:r>
            <a:r>
              <a:rPr lang="zh-CN" altLang="en-US" dirty="0"/>
              <a:t>中使用了如生成文件夹，切分张量等</a:t>
            </a:r>
            <a:r>
              <a:rPr lang="en-US" altLang="zh-CN" dirty="0" err="1"/>
              <a:t>api</a:t>
            </a:r>
            <a:endParaRPr lang="en-US" altLang="zh-CN" dirty="0"/>
          </a:p>
          <a:p>
            <a:r>
              <a:rPr lang="en-US" altLang="zh-CN" dirty="0"/>
              <a:t>freeze_graph_tool.py</a:t>
            </a:r>
            <a:r>
              <a:rPr lang="zh-CN" altLang="en-US" dirty="0"/>
              <a:t>：冻结模型权重工具，方便使用预训练模型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模型的训练与测试都不涉及人机交互，也没有使用到lmdb_to_tfrecords.py。这个文件可能和部署有关。推测部署时将图片先转换为</a:t>
            </a:r>
            <a:r>
              <a:rPr lang="en-US" altLang="zh-CN" dirty="0" err="1"/>
              <a:t>lmdb</a:t>
            </a:r>
            <a:r>
              <a:rPr lang="zh-CN" altLang="en-US" dirty="0"/>
              <a:t>文件再转换为</a:t>
            </a:r>
            <a:r>
              <a:rPr lang="en-US" altLang="zh-CN" dirty="0" err="1"/>
              <a:t>tfrecords</a:t>
            </a:r>
            <a:r>
              <a:rPr lang="zh-CN" altLang="en-US" dirty="0"/>
              <a:t>再使用网络推理。</a:t>
            </a:r>
          </a:p>
        </p:txBody>
      </p:sp>
    </p:spTree>
    <p:extLst>
      <p:ext uri="{BB962C8B-B14F-4D97-AF65-F5344CB8AC3E}">
        <p14:creationId xmlns:p14="http://schemas.microsoft.com/office/powerpoint/2010/main" val="3973815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116537" y="1287044"/>
            <a:ext cx="7802336" cy="303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本周</a:t>
            </a: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ComputerGraphics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学习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图形学：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Opengl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3D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图形数据绘制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BFA9CB2-2C60-202B-5CFB-C8A130E52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789" y="2141504"/>
            <a:ext cx="5314950" cy="15049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7E38792-CA00-907F-5D95-49AB669531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48" y="4604301"/>
            <a:ext cx="2052772" cy="197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E069249-D764-C0E3-DCAE-11DED8D5710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8102" y="4605884"/>
            <a:ext cx="2047795" cy="196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F49FAFD-7F8C-C771-D817-D24FD37529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201"/>
          <a:stretch/>
        </p:blipFill>
        <p:spPr>
          <a:xfrm>
            <a:off x="6350224" y="4604301"/>
            <a:ext cx="2174650" cy="201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89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116537" y="1287044"/>
            <a:ext cx="780233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Opengl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3D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图形数据绘制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7F12FFB-1E22-730D-A6CB-2688C220A6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3" t="7172" r="4358" b="10609"/>
          <a:stretch/>
        </p:blipFill>
        <p:spPr bwMode="auto">
          <a:xfrm>
            <a:off x="116536" y="1677600"/>
            <a:ext cx="4070511" cy="207402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6FB667B-B96D-37D4-C884-C1B04FF92E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9" b="10353"/>
          <a:stretch/>
        </p:blipFill>
        <p:spPr bwMode="auto">
          <a:xfrm>
            <a:off x="10581" y="4904937"/>
            <a:ext cx="4070511" cy="18583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9C5B3E5-DDB9-709F-999E-53B4A2801A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7" b="9839"/>
          <a:stretch/>
        </p:blipFill>
        <p:spPr bwMode="auto">
          <a:xfrm>
            <a:off x="4838801" y="1705235"/>
            <a:ext cx="4305199" cy="210232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45945D1-B562-D818-E101-BC3371DA254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0" b="7534"/>
          <a:stretch/>
        </p:blipFill>
        <p:spPr bwMode="auto">
          <a:xfrm>
            <a:off x="4838801" y="4904937"/>
            <a:ext cx="4305199" cy="17633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2BB5516-9CAB-8267-4CE4-012C66D5FE9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4" b="9583"/>
          <a:stretch/>
        </p:blipFill>
        <p:spPr bwMode="auto">
          <a:xfrm>
            <a:off x="2619936" y="3330358"/>
            <a:ext cx="3634950" cy="17907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42141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-352087" y="1187071"/>
            <a:ext cx="780233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项目架构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1614F3F-EDA1-902C-9897-D763F0AB8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92" y="1822691"/>
            <a:ext cx="1926634" cy="207640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19DDB33-7712-0457-78E9-24942DF7EA21}"/>
              </a:ext>
            </a:extLst>
          </p:cNvPr>
          <p:cNvSpPr txBox="1"/>
          <p:nvPr/>
        </p:nvSpPr>
        <p:spPr>
          <a:xfrm>
            <a:off x="2178996" y="1643636"/>
            <a:ext cx="65564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highlight>
                  <a:srgbClr val="FFFF00"/>
                </a:highlight>
              </a:rPr>
              <a:t>Loader</a:t>
            </a:r>
            <a:r>
              <a:rPr lang="en-US" altLang="zh-CN" sz="1400" dirty="0"/>
              <a:t>:</a:t>
            </a:r>
            <a:r>
              <a:rPr lang="zh-CN" altLang="en-US" sz="1400" dirty="0">
                <a:highlight>
                  <a:srgbClr val="FFFF00"/>
                </a:highlight>
              </a:rPr>
              <a:t>自定义操作来将</a:t>
            </a:r>
            <a:r>
              <a:rPr lang="en-US" altLang="zh-CN" sz="1400" dirty="0" err="1">
                <a:highlight>
                  <a:srgbClr val="FFFF00"/>
                </a:highlight>
              </a:rPr>
              <a:t>sampledata</a:t>
            </a:r>
            <a:r>
              <a:rPr lang="zh-CN" altLang="en-US" sz="1400" dirty="0">
                <a:highlight>
                  <a:srgbClr val="FFFF00"/>
                </a:highlight>
              </a:rPr>
              <a:t>文件夹原始</a:t>
            </a:r>
            <a:r>
              <a:rPr lang="en-US" altLang="zh-CN" sz="1400" dirty="0">
                <a:highlight>
                  <a:srgbClr val="FFFF00"/>
                </a:highlight>
              </a:rPr>
              <a:t>.</a:t>
            </a:r>
            <a:r>
              <a:rPr lang="en-US" altLang="zh-CN" sz="1400" dirty="0" err="1">
                <a:highlight>
                  <a:srgbClr val="FFFF00"/>
                </a:highlight>
              </a:rPr>
              <a:t>tfrecords</a:t>
            </a:r>
            <a:r>
              <a:rPr lang="zh-CN" altLang="en-US" sz="1400" dirty="0">
                <a:highlight>
                  <a:srgbClr val="FFFF00"/>
                </a:highlight>
              </a:rPr>
              <a:t>数据解码为输入和标签张量</a:t>
            </a:r>
            <a:endParaRPr lang="en-US" altLang="zh-CN" sz="1400" dirty="0">
              <a:highlight>
                <a:srgbClr val="FFFF00"/>
              </a:highlight>
            </a:endParaRPr>
          </a:p>
          <a:p>
            <a:r>
              <a:rPr lang="en-US" altLang="zh-CN" sz="1400" dirty="0"/>
              <a:t>     </a:t>
            </a:r>
          </a:p>
          <a:p>
            <a:r>
              <a:rPr lang="en-US" altLang="zh-CN" sz="1400" dirty="0"/>
              <a:t>     </a:t>
            </a:r>
            <a:r>
              <a:rPr lang="zh-CN" altLang="en-US" sz="1400" dirty="0"/>
              <a:t>此文件核心的解码操作依赖于</a:t>
            </a:r>
            <a:r>
              <a:rPr lang="en-US" altLang="zh-CN" sz="1400" dirty="0" err="1"/>
              <a:t>decode_block</a:t>
            </a:r>
            <a:r>
              <a:rPr lang="zh-CN" altLang="en-US" sz="1400" dirty="0"/>
              <a:t>可执行文件，该文件是由</a:t>
            </a:r>
            <a:endParaRPr lang="en-US" altLang="zh-CN" sz="1400" dirty="0"/>
          </a:p>
          <a:p>
            <a:r>
              <a:rPr lang="en-US" altLang="zh-CN" sz="1400" dirty="0"/>
              <a:t>     build</a:t>
            </a:r>
            <a:r>
              <a:rPr lang="zh-CN" altLang="en-US" sz="1400" dirty="0"/>
              <a:t>脚本编译</a:t>
            </a:r>
            <a:r>
              <a:rPr lang="en-US" altLang="zh-CN" sz="1400" dirty="0"/>
              <a:t>decode_block_op.cc</a:t>
            </a:r>
            <a:r>
              <a:rPr lang="zh-CN" altLang="en-US" sz="1400" dirty="0"/>
              <a:t>得到。</a:t>
            </a:r>
            <a:endParaRPr lang="en-US" altLang="zh-CN" sz="1400" dirty="0"/>
          </a:p>
          <a:p>
            <a:endParaRPr lang="en-US" altLang="zh-CN" sz="1400" dirty="0">
              <a:highlight>
                <a:srgbClr val="FF0000"/>
              </a:highlight>
            </a:endParaRPr>
          </a:p>
          <a:p>
            <a:r>
              <a:rPr lang="en-US" altLang="zh-CN" sz="1400" dirty="0">
                <a:highlight>
                  <a:srgbClr val="FF0000"/>
                </a:highlight>
              </a:rPr>
              <a:t>    </a:t>
            </a:r>
            <a:r>
              <a:rPr lang="zh-CN" altLang="en-US" sz="1400" dirty="0">
                <a:highlight>
                  <a:srgbClr val="FF0000"/>
                </a:highlight>
              </a:rPr>
              <a:t>环境配置问题会影响</a:t>
            </a:r>
            <a:r>
              <a:rPr lang="en-US" altLang="zh-CN" sz="1400" dirty="0">
                <a:highlight>
                  <a:srgbClr val="FF0000"/>
                </a:highlight>
              </a:rPr>
              <a:t>build</a:t>
            </a:r>
            <a:r>
              <a:rPr lang="zh-CN" altLang="en-US" sz="1400" dirty="0">
                <a:highlight>
                  <a:srgbClr val="FF0000"/>
                </a:highlight>
              </a:rPr>
              <a:t>正常执行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9BF1ABD-8669-7659-6F2B-28A09DFD91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47014"/>
            <a:ext cx="9144000" cy="35113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67ACC33-D7A7-51C1-8FC1-28780017F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3815" y="3045299"/>
            <a:ext cx="2235949" cy="81902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93464A0-2EE6-83AB-106E-628F41C928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64" y="4393975"/>
            <a:ext cx="9144000" cy="178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48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-352087" y="1187071"/>
            <a:ext cx="780233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项目架构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1614F3F-EDA1-902C-9897-D763F0AB8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92" y="1822691"/>
            <a:ext cx="1926634" cy="207640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19DDB33-7712-0457-78E9-24942DF7EA21}"/>
              </a:ext>
            </a:extLst>
          </p:cNvPr>
          <p:cNvSpPr txBox="1"/>
          <p:nvPr/>
        </p:nvSpPr>
        <p:spPr>
          <a:xfrm>
            <a:off x="2178996" y="1643636"/>
            <a:ext cx="655644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highlight>
                  <a:srgbClr val="FFFF00"/>
                </a:highlight>
              </a:rPr>
              <a:t>Network</a:t>
            </a:r>
            <a:r>
              <a:rPr lang="zh-CN" altLang="en-US" sz="1400" dirty="0">
                <a:highlight>
                  <a:srgbClr val="FFFF00"/>
                </a:highlight>
              </a:rPr>
              <a:t>：</a:t>
            </a:r>
            <a:r>
              <a:rPr lang="en-US" altLang="zh-CN" sz="1400" dirty="0" err="1">
                <a:highlight>
                  <a:srgbClr val="FFFF00"/>
                </a:highlight>
              </a:rPr>
              <a:t>SketchCNN</a:t>
            </a:r>
            <a:r>
              <a:rPr lang="en-US" altLang="zh-CN" sz="1400" dirty="0">
                <a:highlight>
                  <a:srgbClr val="FFFF00"/>
                </a:highlight>
              </a:rPr>
              <a:t> </a:t>
            </a:r>
            <a:r>
              <a:rPr lang="zh-CN" altLang="en-US" sz="1400" dirty="0">
                <a:highlight>
                  <a:srgbClr val="FFFF00"/>
                </a:highlight>
              </a:rPr>
              <a:t>的网络结构设计</a:t>
            </a:r>
            <a:endParaRPr lang="en-US" altLang="zh-CN" sz="1400" dirty="0">
              <a:highlight>
                <a:srgbClr val="FFFF00"/>
              </a:highlight>
            </a:endParaRPr>
          </a:p>
          <a:p>
            <a:r>
              <a:rPr lang="en-US" altLang="zh-CN" sz="1400" dirty="0"/>
              <a:t>     </a:t>
            </a:r>
          </a:p>
          <a:p>
            <a:r>
              <a:rPr lang="zh-CN" altLang="en-US" sz="1400" dirty="0"/>
              <a:t>包括以下四个网络</a:t>
            </a:r>
            <a:r>
              <a:rPr lang="en-US" altLang="zh-CN" sz="1400" dirty="0"/>
              <a:t>:</a:t>
            </a:r>
          </a:p>
          <a:p>
            <a:r>
              <a:rPr lang="en-US" altLang="zh-CN" sz="1400" dirty="0" err="1">
                <a:highlight>
                  <a:srgbClr val="F3F3F3"/>
                </a:highlight>
              </a:rPr>
              <a:t>Dfnet</a:t>
            </a:r>
            <a:r>
              <a:rPr lang="en-US" altLang="zh-CN" sz="1400" dirty="0"/>
              <a:t>:</a:t>
            </a:r>
            <a:r>
              <a:rPr lang="zh-CN" altLang="en-US" sz="1400" dirty="0"/>
              <a:t>方向场回归网络</a:t>
            </a:r>
            <a:r>
              <a:rPr lang="en-US" altLang="zh-CN" sz="1400" dirty="0"/>
              <a:t>,</a:t>
            </a:r>
            <a:r>
              <a:rPr lang="zh-CN" altLang="en-US" sz="1400" dirty="0"/>
              <a:t>用于预测</a:t>
            </a:r>
            <a:r>
              <a:rPr lang="en-US" altLang="zh-CN" sz="1400" dirty="0"/>
              <a:t>direction field (4)</a:t>
            </a:r>
          </a:p>
          <a:p>
            <a:endParaRPr lang="en-US" altLang="zh-CN" sz="1400" dirty="0"/>
          </a:p>
          <a:p>
            <a:r>
              <a:rPr lang="en-US" altLang="zh-CN" sz="1400" dirty="0" err="1">
                <a:highlight>
                  <a:srgbClr val="F3F3F3"/>
                </a:highlight>
              </a:rPr>
              <a:t>GeomNet</a:t>
            </a:r>
            <a:r>
              <a:rPr lang="en-US" altLang="zh-CN" sz="1400" dirty="0"/>
              <a:t>:</a:t>
            </a:r>
            <a:r>
              <a:rPr lang="zh-CN" altLang="en-US" sz="1400" dirty="0"/>
              <a:t>几何回归网络</a:t>
            </a:r>
            <a:r>
              <a:rPr lang="en-US" altLang="zh-CN" sz="1400" dirty="0"/>
              <a:t>,</a:t>
            </a:r>
            <a:r>
              <a:rPr lang="zh-CN" altLang="en-US" sz="1400" dirty="0"/>
              <a:t>返回深度值</a:t>
            </a:r>
            <a:r>
              <a:rPr lang="en-US" altLang="zh-CN" sz="1400" dirty="0"/>
              <a:t>(1)</a:t>
            </a:r>
            <a:r>
              <a:rPr lang="zh-CN" altLang="en-US" sz="1400" dirty="0"/>
              <a:t> 法向量</a:t>
            </a:r>
            <a:r>
              <a:rPr lang="en-US" altLang="zh-CN" sz="1400" dirty="0"/>
              <a:t>(3) </a:t>
            </a:r>
            <a:r>
              <a:rPr lang="zh-CN" altLang="en-US" sz="1400" dirty="0"/>
              <a:t>置信度</a:t>
            </a:r>
            <a:r>
              <a:rPr lang="en-US" altLang="zh-CN" sz="1400" dirty="0"/>
              <a:t>(1)</a:t>
            </a:r>
          </a:p>
          <a:p>
            <a:endParaRPr lang="en-US" altLang="zh-CN" sz="1400" dirty="0"/>
          </a:p>
          <a:p>
            <a:r>
              <a:rPr lang="en-US" altLang="zh-CN" sz="1400" dirty="0"/>
              <a:t>Baseline:</a:t>
            </a:r>
            <a:r>
              <a:rPr lang="zh-CN" altLang="en-US" sz="1400" dirty="0"/>
              <a:t>基线网络，与</a:t>
            </a:r>
            <a:r>
              <a:rPr lang="en-US" altLang="zh-CN" sz="1400" dirty="0" err="1"/>
              <a:t>GeomNet</a:t>
            </a:r>
            <a:r>
              <a:rPr lang="zh-CN" altLang="en-US" sz="1400" dirty="0"/>
              <a:t>网络结构完全一致，不同之处在于入参没有</a:t>
            </a:r>
            <a:r>
              <a:rPr lang="en-US" altLang="zh-CN" sz="1400" dirty="0"/>
              <a:t>4</a:t>
            </a:r>
            <a:r>
              <a:rPr lang="zh-CN" altLang="en-US" sz="1400" dirty="0"/>
              <a:t>通道</a:t>
            </a:r>
            <a:endParaRPr lang="en-US" altLang="zh-CN" sz="1400" dirty="0"/>
          </a:p>
          <a:p>
            <a:r>
              <a:rPr lang="zh-CN" altLang="en-US" sz="1400" dirty="0"/>
              <a:t>流场</a:t>
            </a:r>
            <a:r>
              <a:rPr lang="en-US" altLang="zh-CN" sz="1400" dirty="0"/>
              <a:t>(</a:t>
            </a:r>
            <a:r>
              <a:rPr lang="en-US" altLang="zh-CN" sz="1400" dirty="0" err="1"/>
              <a:t>Dfnet</a:t>
            </a:r>
            <a:r>
              <a:rPr lang="zh-CN" altLang="en-US" sz="1400" dirty="0"/>
              <a:t>的输出</a:t>
            </a:r>
            <a:r>
              <a:rPr lang="en-US" altLang="zh-CN" sz="1400" dirty="0"/>
              <a:t>)</a:t>
            </a:r>
            <a:r>
              <a:rPr lang="zh-CN" altLang="en-US" sz="1400" dirty="0"/>
              <a:t>为了与</a:t>
            </a:r>
            <a:r>
              <a:rPr lang="en-US" altLang="zh-CN" sz="1400" dirty="0" err="1"/>
              <a:t>GemoNet</a:t>
            </a:r>
            <a:r>
              <a:rPr lang="zh-CN" altLang="en-US" sz="1400" dirty="0"/>
              <a:t>对比效果。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en-US" altLang="zh-CN" sz="1400" dirty="0" err="1"/>
              <a:t>naiveNet</a:t>
            </a:r>
            <a:r>
              <a:rPr lang="en-US" altLang="zh-CN" sz="1400" dirty="0"/>
              <a:t> :</a:t>
            </a:r>
            <a:r>
              <a:rPr lang="zh-CN" altLang="en-US" sz="1400" dirty="0"/>
              <a:t>前人做过的深度回归网络。 与</a:t>
            </a:r>
            <a:r>
              <a:rPr lang="en-US" altLang="zh-CN" sz="1400" dirty="0" err="1"/>
              <a:t>GemoNet</a:t>
            </a:r>
            <a:r>
              <a:rPr lang="zh-CN" altLang="en-US" sz="1400" dirty="0"/>
              <a:t>不同之处在于</a:t>
            </a:r>
            <a:r>
              <a:rPr lang="en-US" altLang="zh-CN" sz="1400" dirty="0"/>
              <a:t>,</a:t>
            </a:r>
            <a:r>
              <a:rPr lang="zh-CN" altLang="en-US" sz="1400" dirty="0"/>
              <a:t>入参没有</a:t>
            </a:r>
            <a:r>
              <a:rPr lang="en-US" altLang="zh-CN" sz="1400" dirty="0"/>
              <a:t>4</a:t>
            </a:r>
            <a:r>
              <a:rPr lang="zh-CN" altLang="en-US" sz="1400" dirty="0"/>
              <a:t>通道流场</a:t>
            </a:r>
            <a:r>
              <a:rPr lang="en-US" altLang="zh-CN" sz="1400" dirty="0"/>
              <a:t>(</a:t>
            </a:r>
            <a:r>
              <a:rPr lang="en-US" altLang="zh-CN" sz="1400" dirty="0" err="1"/>
              <a:t>Dfnet</a:t>
            </a:r>
            <a:r>
              <a:rPr lang="zh-CN" altLang="en-US" sz="1400" dirty="0"/>
              <a:t>的输出</a:t>
            </a:r>
            <a:r>
              <a:rPr lang="en-US" altLang="zh-CN" sz="1400" dirty="0"/>
              <a:t>)</a:t>
            </a:r>
            <a:r>
              <a:rPr lang="zh-CN" altLang="en-US" sz="1400" dirty="0"/>
              <a:t>，并且网络结构也有变化，变为</a:t>
            </a:r>
            <a:r>
              <a:rPr lang="en-US" altLang="zh-CN" sz="1400" dirty="0"/>
              <a:t>2</a:t>
            </a:r>
            <a:r>
              <a:rPr lang="zh-CN" altLang="en-US" sz="1400" dirty="0"/>
              <a:t>个解码器</a:t>
            </a:r>
            <a:r>
              <a:rPr lang="en-US" altLang="zh-CN" sz="1400" dirty="0"/>
              <a:t>(</a:t>
            </a:r>
            <a:r>
              <a:rPr lang="zh-CN" altLang="en-US" sz="1400" dirty="0"/>
              <a:t>没有置信度回归</a:t>
            </a:r>
            <a:r>
              <a:rPr lang="en-US" altLang="zh-CN" sz="1400" dirty="0"/>
              <a:t>) </a:t>
            </a:r>
            <a:r>
              <a:rPr lang="zh-CN" altLang="en-US" sz="1400" dirty="0"/>
              <a:t>用于消融学习</a:t>
            </a:r>
            <a:endParaRPr lang="en-US" altLang="zh-CN" sz="1400" dirty="0"/>
          </a:p>
          <a:p>
            <a:r>
              <a:rPr lang="en-US" altLang="zh-CN" sz="1400" dirty="0"/>
              <a:t>	</a:t>
            </a:r>
            <a:endParaRPr lang="zh-CN" altLang="en-US" sz="1400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4D26310-3930-BB1D-DD8F-EC6542CF18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9319"/>
          <a:stretch/>
        </p:blipFill>
        <p:spPr>
          <a:xfrm>
            <a:off x="4482569" y="4752179"/>
            <a:ext cx="4374407" cy="94265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811CC041-687C-0F46-2F1A-DB1692FD4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208" y="4752179"/>
            <a:ext cx="4374407" cy="109604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F78D673-BA85-33D8-FA25-802270929F0B}"/>
              </a:ext>
            </a:extLst>
          </p:cNvPr>
          <p:cNvSpPr txBox="1"/>
          <p:nvPr/>
        </p:nvSpPr>
        <p:spPr>
          <a:xfrm>
            <a:off x="749030" y="6157609"/>
            <a:ext cx="109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GmeoNet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FFF3750-5B48-F1D8-0B12-2C0B0504F084}"/>
              </a:ext>
            </a:extLst>
          </p:cNvPr>
          <p:cNvSpPr txBox="1"/>
          <p:nvPr/>
        </p:nvSpPr>
        <p:spPr>
          <a:xfrm>
            <a:off x="6005813" y="6157609"/>
            <a:ext cx="102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 err="1"/>
              <a:t>naiveNet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5864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-352087" y="1187071"/>
            <a:ext cx="780233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项目架构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1614F3F-EDA1-902C-9897-D763F0AB8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62" y="1643636"/>
            <a:ext cx="1926634" cy="207640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19DDB33-7712-0457-78E9-24942DF7EA21}"/>
              </a:ext>
            </a:extLst>
          </p:cNvPr>
          <p:cNvSpPr txBox="1"/>
          <p:nvPr/>
        </p:nvSpPr>
        <p:spPr>
          <a:xfrm>
            <a:off x="2178996" y="1643636"/>
            <a:ext cx="65564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highlight>
                  <a:srgbClr val="FFFF00"/>
                </a:highlight>
              </a:rPr>
              <a:t>train_*:</a:t>
            </a:r>
            <a:r>
              <a:rPr lang="zh-CN" altLang="en-US" sz="1400" dirty="0">
                <a:highlight>
                  <a:srgbClr val="FFFF00"/>
                </a:highlight>
              </a:rPr>
              <a:t>网络训练</a:t>
            </a:r>
            <a:endParaRPr lang="en-US" altLang="zh-CN" sz="1400" dirty="0">
              <a:highlight>
                <a:srgbClr val="FFFF00"/>
              </a:highlight>
            </a:endParaRPr>
          </a:p>
          <a:p>
            <a:endParaRPr lang="en-US" altLang="zh-CN" sz="1400" dirty="0"/>
          </a:p>
          <a:p>
            <a:r>
              <a:rPr lang="zh-CN" altLang="en-US" sz="1400" dirty="0"/>
              <a:t>训练网络：训练的</a:t>
            </a:r>
            <a:r>
              <a:rPr lang="en-US" altLang="zh-CN" sz="1400" dirty="0" err="1"/>
              <a:t>baselineNet</a:t>
            </a:r>
            <a:r>
              <a:rPr lang="zh-CN" altLang="en-US" sz="1400" dirty="0"/>
              <a:t>和</a:t>
            </a:r>
            <a:r>
              <a:rPr lang="en-US" altLang="zh-CN" sz="1400" dirty="0" err="1"/>
              <a:t>naiveNet</a:t>
            </a:r>
            <a:r>
              <a:rPr lang="zh-CN" altLang="en-US" sz="1400" dirty="0"/>
              <a:t>是为了与</a:t>
            </a:r>
            <a:r>
              <a:rPr lang="en-US" altLang="zh-CN" sz="1400" dirty="0" err="1"/>
              <a:t>GeomNet</a:t>
            </a:r>
            <a:r>
              <a:rPr lang="zh-CN" altLang="en-US" sz="1400" dirty="0"/>
              <a:t>对比，可以不训练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zh-CN" altLang="en-US" sz="1400" dirty="0">
                <a:solidFill>
                  <a:srgbClr val="FF0000"/>
                </a:solidFill>
                <a:highlight>
                  <a:srgbClr val="F3F3F3"/>
                </a:highlight>
              </a:rPr>
              <a:t>重点在于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3F3F3"/>
                </a:highlight>
              </a:rPr>
              <a:t>train_dfNet.py</a:t>
            </a:r>
            <a:r>
              <a:rPr lang="zh-CN" altLang="en-US" sz="1400" dirty="0">
                <a:solidFill>
                  <a:srgbClr val="FF0000"/>
                </a:solidFill>
                <a:highlight>
                  <a:srgbClr val="F3F3F3"/>
                </a:highlight>
              </a:rPr>
              <a:t>和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3F3F3"/>
                </a:highlight>
              </a:rPr>
              <a:t>train_geomNet.py</a:t>
            </a:r>
          </a:p>
          <a:p>
            <a:endParaRPr lang="en-US" altLang="zh-CN" sz="1400" dirty="0">
              <a:solidFill>
                <a:srgbClr val="FF0000"/>
              </a:solidFill>
              <a:highlight>
                <a:srgbClr val="F3F3F3"/>
              </a:highlight>
            </a:endParaRPr>
          </a:p>
          <a:p>
            <a:r>
              <a:rPr lang="zh-CN" altLang="en-US" sz="1400" dirty="0">
                <a:highlight>
                  <a:srgbClr val="F3F3F3"/>
                </a:highlight>
              </a:rPr>
              <a:t>训练过程相似，遵循以下流程：</a:t>
            </a:r>
            <a:endParaRPr lang="en-US" altLang="zh-CN" sz="1400" dirty="0">
              <a:highlight>
                <a:srgbClr val="F3F3F3"/>
              </a:highlight>
            </a:endParaRPr>
          </a:p>
          <a:p>
            <a:endParaRPr lang="en-US" altLang="zh-CN" sz="1400" dirty="0">
              <a:highlight>
                <a:srgbClr val="F3F3F3"/>
              </a:highlight>
            </a:endParaRPr>
          </a:p>
          <a:p>
            <a:r>
              <a:rPr lang="en-US" altLang="zh-CN" sz="1400" dirty="0">
                <a:highlight>
                  <a:srgbClr val="F3F3F3"/>
                </a:highlight>
              </a:rPr>
              <a:t>         </a:t>
            </a:r>
            <a:r>
              <a:rPr lang="zh-CN" altLang="en-US" sz="1400" dirty="0">
                <a:solidFill>
                  <a:srgbClr val="FF0000"/>
                </a:solidFill>
                <a:highlight>
                  <a:srgbClr val="F3F3F3"/>
                </a:highlight>
              </a:rPr>
              <a:t>训练数据依赖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3F3F3"/>
                </a:highlight>
              </a:rPr>
              <a:t>tfrecords</a:t>
            </a:r>
            <a:r>
              <a:rPr lang="zh-CN" altLang="en-US" sz="1400" dirty="0">
                <a:solidFill>
                  <a:srgbClr val="FF0000"/>
                </a:solidFill>
                <a:highlight>
                  <a:srgbClr val="F3F3F3"/>
                </a:highlight>
              </a:rPr>
              <a:t>。</a:t>
            </a:r>
            <a:r>
              <a:rPr lang="en-US" altLang="zh-CN" sz="1400" dirty="0">
                <a:highlight>
                  <a:srgbClr val="F3F3F3"/>
                </a:highlight>
              </a:rPr>
              <a:t>epoch5</a:t>
            </a:r>
            <a:r>
              <a:rPr lang="zh-CN" altLang="en-US" sz="1400" dirty="0">
                <a:highlight>
                  <a:srgbClr val="F3F3F3"/>
                </a:highlight>
              </a:rPr>
              <a:t>千万，</a:t>
            </a:r>
            <a:r>
              <a:rPr lang="en-US" altLang="zh-CN" sz="1400" dirty="0">
                <a:highlight>
                  <a:srgbClr val="F3F3F3"/>
                </a:highlight>
              </a:rPr>
              <a:t>batchSize16</a:t>
            </a:r>
            <a:r>
              <a:rPr lang="zh-CN" altLang="en-US" sz="1400" dirty="0">
                <a:highlight>
                  <a:srgbClr val="F3F3F3"/>
                </a:highlight>
              </a:rPr>
              <a:t>，优化器使用</a:t>
            </a:r>
            <a:r>
              <a:rPr lang="en-US" altLang="zh-CN" sz="1400" dirty="0"/>
              <a:t>Adam</a:t>
            </a:r>
            <a:r>
              <a:rPr lang="zh-CN" altLang="en-US" sz="1400" dirty="0"/>
              <a:t>，支持多</a:t>
            </a:r>
            <a:r>
              <a:rPr lang="en-US" altLang="zh-CN" sz="1400" dirty="0"/>
              <a:t>GPU</a:t>
            </a:r>
            <a:r>
              <a:rPr lang="zh-CN" altLang="en-US" sz="1400" dirty="0"/>
              <a:t>与</a:t>
            </a:r>
            <a:r>
              <a:rPr lang="en-US" altLang="zh-CN" sz="1400" dirty="0" err="1"/>
              <a:t>tensorboard</a:t>
            </a:r>
            <a:r>
              <a:rPr lang="zh-CN" altLang="en-US" sz="1400" dirty="0"/>
              <a:t>。损失函数按论文自定义。其余细节未看。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228934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-352087" y="1187071"/>
            <a:ext cx="780233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项目架构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04488E0-E26B-1A56-1740-0CC75841A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62" y="1823143"/>
            <a:ext cx="1926634" cy="20764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623C19E-112F-362B-E341-5408717F4FAE}"/>
              </a:ext>
            </a:extLst>
          </p:cNvPr>
          <p:cNvSpPr txBox="1"/>
          <p:nvPr/>
        </p:nvSpPr>
        <p:spPr>
          <a:xfrm>
            <a:off x="2335196" y="1810908"/>
            <a:ext cx="65564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highlight>
                  <a:srgbClr val="FFFF00"/>
                </a:highlight>
              </a:rPr>
              <a:t>test_*:</a:t>
            </a:r>
            <a:r>
              <a:rPr lang="zh-CN" altLang="en-US" sz="1400" dirty="0">
                <a:highlight>
                  <a:srgbClr val="FFFF00"/>
                </a:highlight>
              </a:rPr>
              <a:t>网络测试</a:t>
            </a:r>
            <a:endParaRPr lang="en-US" altLang="zh-CN" sz="1400" dirty="0">
              <a:highlight>
                <a:srgbClr val="FFFF00"/>
              </a:highlight>
            </a:endParaRPr>
          </a:p>
          <a:p>
            <a:endParaRPr lang="en-US" altLang="zh-CN" sz="1400" dirty="0"/>
          </a:p>
          <a:p>
            <a:r>
              <a:rPr lang="zh-CN" altLang="en-US" sz="1400" dirty="0"/>
              <a:t>测试网络：测试的</a:t>
            </a:r>
            <a:r>
              <a:rPr lang="en-US" altLang="zh-CN" sz="1400" dirty="0" err="1"/>
              <a:t>baselineNet</a:t>
            </a:r>
            <a:r>
              <a:rPr lang="zh-CN" altLang="en-US" sz="1400" dirty="0"/>
              <a:t>和</a:t>
            </a:r>
            <a:r>
              <a:rPr lang="en-US" altLang="zh-CN" sz="1400" dirty="0" err="1"/>
              <a:t>naiveNet</a:t>
            </a:r>
            <a:r>
              <a:rPr lang="zh-CN" altLang="en-US" sz="1400" dirty="0"/>
              <a:t>是为了与</a:t>
            </a:r>
            <a:r>
              <a:rPr lang="en-US" altLang="zh-CN" sz="1400" dirty="0" err="1"/>
              <a:t>GeomNet</a:t>
            </a:r>
            <a:r>
              <a:rPr lang="zh-CN" altLang="en-US" sz="1400" dirty="0"/>
              <a:t>对比，可以不测试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zh-CN" altLang="en-US" sz="1400" dirty="0">
                <a:solidFill>
                  <a:srgbClr val="FF0000"/>
                </a:solidFill>
                <a:highlight>
                  <a:srgbClr val="F3F3F3"/>
                </a:highlight>
              </a:rPr>
              <a:t>重点在于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3F3F3"/>
                </a:highlight>
              </a:rPr>
              <a:t>test_geomNet.py</a:t>
            </a:r>
          </a:p>
          <a:p>
            <a:endParaRPr lang="en-US" altLang="zh-CN" sz="1400" dirty="0">
              <a:solidFill>
                <a:srgbClr val="FF0000"/>
              </a:solidFill>
              <a:highlight>
                <a:srgbClr val="F3F3F3"/>
              </a:highlight>
            </a:endParaRPr>
          </a:p>
          <a:p>
            <a:r>
              <a:rPr lang="zh-CN" altLang="en-US" sz="1400" dirty="0">
                <a:highlight>
                  <a:srgbClr val="F3F3F3"/>
                </a:highlight>
              </a:rPr>
              <a:t>测试遵循以下流程：</a:t>
            </a:r>
            <a:endParaRPr lang="en-US" altLang="zh-CN" sz="1400" dirty="0">
              <a:highlight>
                <a:srgbClr val="F3F3F3"/>
              </a:highlight>
            </a:endParaRPr>
          </a:p>
          <a:p>
            <a:r>
              <a:rPr lang="en-US" altLang="zh-CN" sz="1400" dirty="0">
                <a:solidFill>
                  <a:srgbClr val="FF0000"/>
                </a:solidFill>
                <a:highlight>
                  <a:srgbClr val="F3F3F3"/>
                </a:highlight>
              </a:rPr>
              <a:t>           </a:t>
            </a:r>
            <a:r>
              <a:rPr lang="zh-CN" altLang="en-US" sz="1400" dirty="0">
                <a:solidFill>
                  <a:srgbClr val="FF0000"/>
                </a:solidFill>
                <a:highlight>
                  <a:srgbClr val="F3F3F3"/>
                </a:highlight>
              </a:rPr>
              <a:t>测试数据同样依赖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3F3F3"/>
                </a:highlight>
              </a:rPr>
              <a:t>tfrecords</a:t>
            </a:r>
            <a:r>
              <a:rPr lang="zh-CN" altLang="en-US" sz="1400" dirty="0">
                <a:solidFill>
                  <a:srgbClr val="FF0000"/>
                </a:solidFill>
                <a:highlight>
                  <a:srgbClr val="F3F3F3"/>
                </a:highlight>
              </a:rPr>
              <a:t>。评估标准是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3F3F3"/>
                </a:highlight>
              </a:rPr>
              <a:t>200</a:t>
            </a:r>
            <a:r>
              <a:rPr lang="zh-CN" altLang="en-US" sz="1400" dirty="0">
                <a:solidFill>
                  <a:srgbClr val="FF0000"/>
                </a:solidFill>
                <a:highlight>
                  <a:srgbClr val="F3F3F3"/>
                </a:highlight>
              </a:rPr>
              <a:t>轮的平均损失及每轮损失</a:t>
            </a:r>
            <a:endParaRPr lang="en-US" altLang="zh-CN" sz="1400" dirty="0">
              <a:solidFill>
                <a:srgbClr val="FF0000"/>
              </a:solidFill>
              <a:highlight>
                <a:srgbClr val="F3F3F3"/>
              </a:highlight>
            </a:endParaRPr>
          </a:p>
          <a:p>
            <a:endParaRPr lang="en-US" altLang="zh-CN" sz="1400" dirty="0">
              <a:highlight>
                <a:srgbClr val="F3F3F3"/>
              </a:highlight>
            </a:endParaRPr>
          </a:p>
          <a:p>
            <a:endParaRPr lang="zh-CN" altLang="en-US" sz="14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8CD7AA9-3B4E-B1FB-6EF5-5BD8B89D9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362" y="5670929"/>
            <a:ext cx="7419975" cy="4286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8EE8010-73ED-68CB-7401-F137B1CBE7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362" y="4057677"/>
            <a:ext cx="6556442" cy="134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667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0" y="1325954"/>
            <a:ext cx="780233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Data Flow 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数据的操作及流向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3B09F64-B9DC-5E14-C950-F97B40DC8ECE}"/>
              </a:ext>
            </a:extLst>
          </p:cNvPr>
          <p:cNvSpPr/>
          <p:nvPr/>
        </p:nvSpPr>
        <p:spPr>
          <a:xfrm>
            <a:off x="544749" y="2087122"/>
            <a:ext cx="1410510" cy="555384"/>
          </a:xfrm>
          <a:prstGeom prst="rect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tfrecord</a:t>
            </a:r>
            <a:r>
              <a:rPr lang="zh-CN" altLang="en-US" dirty="0"/>
              <a:t>文件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6A00695-9B3F-903C-BB92-45B92310B671}"/>
              </a:ext>
            </a:extLst>
          </p:cNvPr>
          <p:cNvSpPr/>
          <p:nvPr/>
        </p:nvSpPr>
        <p:spPr>
          <a:xfrm>
            <a:off x="3492229" y="2087122"/>
            <a:ext cx="1410510" cy="555384"/>
          </a:xfrm>
          <a:prstGeom prst="rect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input_raw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28512BD8-7C25-6415-3B57-F01220474347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1955259" y="2364814"/>
            <a:ext cx="15369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187B594A-8101-7F6C-5509-A7BA4944ACCB}"/>
              </a:ext>
            </a:extLst>
          </p:cNvPr>
          <p:cNvSpPr txBox="1"/>
          <p:nvPr/>
        </p:nvSpPr>
        <p:spPr>
          <a:xfrm>
            <a:off x="1921212" y="2341941"/>
            <a:ext cx="151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decode_block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821962F-A7A6-4345-0CA4-C8ED68825CE6}"/>
              </a:ext>
            </a:extLst>
          </p:cNvPr>
          <p:cNvSpPr txBox="1"/>
          <p:nvPr/>
        </p:nvSpPr>
        <p:spPr>
          <a:xfrm>
            <a:off x="4333671" y="1717225"/>
            <a:ext cx="151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loader.py</a:t>
            </a:r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053900C-1C36-6BB0-1956-EE654DEBE9F9}"/>
              </a:ext>
            </a:extLst>
          </p:cNvPr>
          <p:cNvSpPr/>
          <p:nvPr/>
        </p:nvSpPr>
        <p:spPr>
          <a:xfrm>
            <a:off x="4902739" y="2087122"/>
            <a:ext cx="1410510" cy="555384"/>
          </a:xfrm>
          <a:prstGeom prst="rect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label_raw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B3A8618-91F1-E127-4A27-B30245B6EC32}"/>
              </a:ext>
            </a:extLst>
          </p:cNvPr>
          <p:cNvSpPr/>
          <p:nvPr/>
        </p:nvSpPr>
        <p:spPr>
          <a:xfrm>
            <a:off x="7261696" y="2087122"/>
            <a:ext cx="1410510" cy="555384"/>
          </a:xfrm>
          <a:prstGeom prst="rect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example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602E9913-8322-332D-7B61-DE8720B964FD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6313249" y="2364814"/>
            <a:ext cx="9484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E80AE6CC-584B-0E90-B2B7-0437B358FFC9}"/>
              </a:ext>
            </a:extLst>
          </p:cNvPr>
          <p:cNvSpPr txBox="1"/>
          <p:nvPr/>
        </p:nvSpPr>
        <p:spPr>
          <a:xfrm>
            <a:off x="7418748" y="1673711"/>
            <a:ext cx="151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loader.py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CF4A4B8-7BEB-9154-E81B-2D5CEDBAA084}"/>
              </a:ext>
            </a:extLst>
          </p:cNvPr>
          <p:cNvSpPr txBox="1"/>
          <p:nvPr/>
        </p:nvSpPr>
        <p:spPr>
          <a:xfrm>
            <a:off x="6470301" y="204304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组合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F25492A-2223-AE0B-D906-639AF4252628}"/>
              </a:ext>
            </a:extLst>
          </p:cNvPr>
          <p:cNvSpPr/>
          <p:nvPr/>
        </p:nvSpPr>
        <p:spPr>
          <a:xfrm>
            <a:off x="7172333" y="3551401"/>
            <a:ext cx="1882304" cy="541841"/>
          </a:xfrm>
          <a:prstGeom prst="rect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batch_data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9CDCFE"/>
                </a:solidFill>
                <a:latin typeface="Consolas" panose="020B0609020204030204" pitchFamily="49" charset="0"/>
              </a:rPr>
              <a:t>raw_input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)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BFBFC16-EF94-BE67-189F-ED1025A9650F}"/>
              </a:ext>
            </a:extLst>
          </p:cNvPr>
          <p:cNvSpPr txBox="1"/>
          <p:nvPr/>
        </p:nvSpPr>
        <p:spPr>
          <a:xfrm>
            <a:off x="7913448" y="3182069"/>
            <a:ext cx="151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loader.py</a:t>
            </a:r>
            <a:endParaRPr lang="zh-CN" altLang="en-US" dirty="0"/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3E59E0B9-8995-C8EC-0ADF-F5F08F84B0B7}"/>
              </a:ext>
            </a:extLst>
          </p:cNvPr>
          <p:cNvCxnSpPr>
            <a:cxnSpLocks/>
          </p:cNvCxnSpPr>
          <p:nvPr/>
        </p:nvCxnSpPr>
        <p:spPr>
          <a:xfrm flipH="1">
            <a:off x="7802336" y="2666496"/>
            <a:ext cx="20244" cy="913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图片 30">
            <a:extLst>
              <a:ext uri="{FF2B5EF4-FFF2-40B4-BE49-F238E27FC236}">
                <a16:creationId xmlns:a16="http://schemas.microsoft.com/office/drawing/2014/main" id="{4CD19C18-5CE2-3904-74FC-89D74EC40A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160" b="-8308"/>
          <a:stretch/>
        </p:blipFill>
        <p:spPr>
          <a:xfrm>
            <a:off x="6551159" y="2653040"/>
            <a:ext cx="2592841" cy="45392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FD399A40-CDE6-7682-5464-C52195E749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4309" b="-64037"/>
          <a:stretch/>
        </p:blipFill>
        <p:spPr>
          <a:xfrm>
            <a:off x="3198373" y="2628422"/>
            <a:ext cx="3160925" cy="738313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73B2BEB7-DB74-7161-85C8-C2EDEFDE39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8373" y="3144567"/>
            <a:ext cx="3943350" cy="971550"/>
          </a:xfrm>
          <a:prstGeom prst="rect">
            <a:avLst/>
          </a:prstGeom>
        </p:spPr>
      </p:pic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4764ABB5-06CB-F19D-0494-7AF4518E1877}"/>
              </a:ext>
            </a:extLst>
          </p:cNvPr>
          <p:cNvCxnSpPr>
            <a:cxnSpLocks/>
          </p:cNvCxnSpPr>
          <p:nvPr/>
        </p:nvCxnSpPr>
        <p:spPr>
          <a:xfrm flipH="1">
            <a:off x="7867032" y="4077304"/>
            <a:ext cx="20244" cy="913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EF665183-84C7-AF8D-EC9D-547B6E9AFDFB}"/>
              </a:ext>
            </a:extLst>
          </p:cNvPr>
          <p:cNvSpPr/>
          <p:nvPr/>
        </p:nvSpPr>
        <p:spPr>
          <a:xfrm>
            <a:off x="7107684" y="5023163"/>
            <a:ext cx="1882304" cy="541841"/>
          </a:xfrm>
          <a:prstGeom prst="rect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input_data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E8873DB-4CEA-0EF1-C4D9-9862F7DFE61D}"/>
              </a:ext>
            </a:extLst>
          </p:cNvPr>
          <p:cNvSpPr txBox="1"/>
          <p:nvPr/>
        </p:nvSpPr>
        <p:spPr>
          <a:xfrm>
            <a:off x="6954250" y="4663643"/>
            <a:ext cx="21003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effectLst/>
                <a:latin typeface="Consolas" panose="020B0609020204030204" pitchFamily="49" charset="0"/>
              </a:rPr>
              <a:t>cook_raw_inputs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EB28874-5B70-04B1-38A8-8726633A26B7}"/>
              </a:ext>
            </a:extLst>
          </p:cNvPr>
          <p:cNvSpPr txBox="1"/>
          <p:nvPr/>
        </p:nvSpPr>
        <p:spPr>
          <a:xfrm>
            <a:off x="7354727" y="4277908"/>
            <a:ext cx="151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network.py</a:t>
            </a:r>
            <a:endParaRPr lang="zh-CN" altLang="en-US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171165D4-2B22-959D-C601-D8A84251DACE}"/>
              </a:ext>
            </a:extLst>
          </p:cNvPr>
          <p:cNvSpPr/>
          <p:nvPr/>
        </p:nvSpPr>
        <p:spPr>
          <a:xfrm>
            <a:off x="7107684" y="6047817"/>
            <a:ext cx="1882304" cy="541841"/>
          </a:xfrm>
          <a:prstGeom prst="rect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label_data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330932D8-850D-B54F-219F-0CF708FAA8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2937" y="4721339"/>
            <a:ext cx="5016461" cy="903403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CE4347D8-DBFF-5E18-C87A-780C44E3C5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3165" y="5624742"/>
            <a:ext cx="3119967" cy="1182351"/>
          </a:xfrm>
          <a:prstGeom prst="rect">
            <a:avLst/>
          </a:prstGeom>
        </p:spPr>
      </p:pic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3904C6AD-A983-5FE6-F39B-6E2C0DDF1CEA}"/>
              </a:ext>
            </a:extLst>
          </p:cNvPr>
          <p:cNvCxnSpPr>
            <a:cxnSpLocks/>
          </p:cNvCxnSpPr>
          <p:nvPr/>
        </p:nvCxnSpPr>
        <p:spPr>
          <a:xfrm flipH="1">
            <a:off x="6359298" y="5294083"/>
            <a:ext cx="777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E3EB10AE-D0BF-1B97-6AE0-2EE0F9BF7AEB}"/>
              </a:ext>
            </a:extLst>
          </p:cNvPr>
          <p:cNvCxnSpPr>
            <a:cxnSpLocks/>
          </p:cNvCxnSpPr>
          <p:nvPr/>
        </p:nvCxnSpPr>
        <p:spPr>
          <a:xfrm flipH="1">
            <a:off x="5603132" y="6318737"/>
            <a:ext cx="15334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66D9DF20-42F7-EBF2-BDE9-0D262EE18AAC}"/>
              </a:ext>
            </a:extLst>
          </p:cNvPr>
          <p:cNvSpPr txBox="1"/>
          <p:nvPr/>
        </p:nvSpPr>
        <p:spPr>
          <a:xfrm>
            <a:off x="6501642" y="498837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切分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E32EB1B-8338-271B-D5F5-8F9FD1ACD058}"/>
              </a:ext>
            </a:extLst>
          </p:cNvPr>
          <p:cNvSpPr txBox="1"/>
          <p:nvPr/>
        </p:nvSpPr>
        <p:spPr>
          <a:xfrm>
            <a:off x="5990083" y="605436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切分</a:t>
            </a:r>
          </a:p>
        </p:txBody>
      </p:sp>
      <p:cxnSp>
        <p:nvCxnSpPr>
          <p:cNvPr id="63" name="连接符: 肘形 62">
            <a:extLst>
              <a:ext uri="{FF2B5EF4-FFF2-40B4-BE49-F238E27FC236}">
                <a16:creationId xmlns:a16="http://schemas.microsoft.com/office/drawing/2014/main" id="{DE9BCDA0-EAD7-620F-72F9-6DE9124B7EFC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>
            <a:off x="445589" y="5176928"/>
            <a:ext cx="2037577" cy="1038991"/>
          </a:xfrm>
          <a:prstGeom prst="bentConnector3">
            <a:avLst>
              <a:gd name="adj1" fmla="val 10060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FD1E63E5-4BFD-E96A-BCEF-9AD00D9C1CF9}"/>
              </a:ext>
            </a:extLst>
          </p:cNvPr>
          <p:cNvSpPr txBox="1"/>
          <p:nvPr/>
        </p:nvSpPr>
        <p:spPr>
          <a:xfrm>
            <a:off x="380940" y="54809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部分变量</a:t>
            </a: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3D275289-523C-D891-65D8-5F1FFB3CBE52}"/>
              </a:ext>
            </a:extLst>
          </p:cNvPr>
          <p:cNvSpPr/>
          <p:nvPr/>
        </p:nvSpPr>
        <p:spPr>
          <a:xfrm>
            <a:off x="455" y="2743196"/>
            <a:ext cx="1410510" cy="5553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训练过程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2D4553F4-335D-B0F3-1A89-6BB0479CCB0E}"/>
              </a:ext>
            </a:extLst>
          </p:cNvPr>
          <p:cNvSpPr/>
          <p:nvPr/>
        </p:nvSpPr>
        <p:spPr>
          <a:xfrm>
            <a:off x="0" y="3289951"/>
            <a:ext cx="1410510" cy="5553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测试过程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42758ED-6FB7-8FD1-A7D1-629BBC1AA8B0}"/>
              </a:ext>
            </a:extLst>
          </p:cNvPr>
          <p:cNvSpPr/>
          <p:nvPr/>
        </p:nvSpPr>
        <p:spPr>
          <a:xfrm>
            <a:off x="1059917" y="4055342"/>
            <a:ext cx="1882304" cy="54184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部分超参</a:t>
            </a:r>
            <a:endParaRPr lang="en-US" altLang="zh-CN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DF72795F-705F-D608-BE80-635FE58D0AAC}"/>
              </a:ext>
            </a:extLst>
          </p:cNvPr>
          <p:cNvCxnSpPr>
            <a:cxnSpLocks/>
            <a:stCxn id="69" idx="1"/>
            <a:endCxn id="72" idx="0"/>
          </p:cNvCxnSpPr>
          <p:nvPr/>
        </p:nvCxnSpPr>
        <p:spPr>
          <a:xfrm flipH="1">
            <a:off x="781585" y="4326263"/>
            <a:ext cx="278332" cy="412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加号 71">
            <a:extLst>
              <a:ext uri="{FF2B5EF4-FFF2-40B4-BE49-F238E27FC236}">
                <a16:creationId xmlns:a16="http://schemas.microsoft.com/office/drawing/2014/main" id="{97F27B5C-A8AF-6F26-E337-53251909D5BC}"/>
              </a:ext>
            </a:extLst>
          </p:cNvPr>
          <p:cNvSpPr/>
          <p:nvPr/>
        </p:nvSpPr>
        <p:spPr>
          <a:xfrm>
            <a:off x="-11611" y="4281087"/>
            <a:ext cx="914400" cy="914400"/>
          </a:xfrm>
          <a:prstGeom prst="mathPlus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39E353A7-A6E3-2D1A-C07E-BC8C48A99977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541109" y="5032975"/>
            <a:ext cx="851828" cy="140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FE125243-3A38-69D4-9631-F5D5DD442D02}"/>
              </a:ext>
            </a:extLst>
          </p:cNvPr>
          <p:cNvCxnSpPr>
            <a:cxnSpLocks/>
          </p:cNvCxnSpPr>
          <p:nvPr/>
        </p:nvCxnSpPr>
        <p:spPr>
          <a:xfrm flipV="1">
            <a:off x="445589" y="3804066"/>
            <a:ext cx="9632" cy="534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加号 79">
            <a:extLst>
              <a:ext uri="{FF2B5EF4-FFF2-40B4-BE49-F238E27FC236}">
                <a16:creationId xmlns:a16="http://schemas.microsoft.com/office/drawing/2014/main" id="{9050816F-1B68-7A71-00F9-223AA6ACA1CC}"/>
              </a:ext>
            </a:extLst>
          </p:cNvPr>
          <p:cNvSpPr/>
          <p:nvPr/>
        </p:nvSpPr>
        <p:spPr>
          <a:xfrm>
            <a:off x="7693731" y="5516108"/>
            <a:ext cx="621423" cy="538261"/>
          </a:xfrm>
          <a:prstGeom prst="mathPlus">
            <a:avLst/>
          </a:prstGeom>
          <a:solidFill>
            <a:srgbClr val="FF000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箭头: 右 80">
            <a:extLst>
              <a:ext uri="{FF2B5EF4-FFF2-40B4-BE49-F238E27FC236}">
                <a16:creationId xmlns:a16="http://schemas.microsoft.com/office/drawing/2014/main" id="{B3C31AAE-8BF1-C4E3-0191-5345232E383E}"/>
              </a:ext>
            </a:extLst>
          </p:cNvPr>
          <p:cNvSpPr/>
          <p:nvPr/>
        </p:nvSpPr>
        <p:spPr>
          <a:xfrm>
            <a:off x="1410510" y="3199998"/>
            <a:ext cx="484016" cy="235913"/>
          </a:xfrm>
          <a:prstGeom prst="rightArrow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C0923748-CE56-7DB4-0F0D-76E42503638B}"/>
              </a:ext>
            </a:extLst>
          </p:cNvPr>
          <p:cNvSpPr/>
          <p:nvPr/>
        </p:nvSpPr>
        <p:spPr>
          <a:xfrm>
            <a:off x="1864085" y="3068586"/>
            <a:ext cx="1281618" cy="508156"/>
          </a:xfrm>
          <a:prstGeom prst="rect">
            <a:avLst/>
          </a:prstGeom>
          <a:solidFill>
            <a:srgbClr val="359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评估</a:t>
            </a:r>
            <a:endParaRPr lang="en-US" altLang="zh-CN" dirty="0"/>
          </a:p>
          <a:p>
            <a:pPr algn="ctr"/>
            <a:r>
              <a:rPr lang="zh-CN" altLang="en-US" dirty="0"/>
              <a:t>计算损失</a:t>
            </a:r>
          </a:p>
        </p:txBody>
      </p:sp>
    </p:spTree>
    <p:extLst>
      <p:ext uri="{BB962C8B-B14F-4D97-AF65-F5344CB8AC3E}">
        <p14:creationId xmlns:p14="http://schemas.microsoft.com/office/powerpoint/2010/main" val="2280131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pPr algn="l"/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35882" y="1345393"/>
            <a:ext cx="8579991" cy="2726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单视图网络结构如下，核心是一个两阶段的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CNN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回归模型：</a:t>
            </a: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第一阶段子网络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DFNet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：给定输入草图，对其进行流场回归，流场是描述表面曲率方向并指导其重建的密集信号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第二阶段子网络（</a:t>
            </a:r>
            <a:r>
              <a:rPr lang="en-US" altLang="zh-CN" sz="1600" dirty="0"/>
              <a:t> </a:t>
            </a:r>
            <a:r>
              <a:rPr lang="en-US" altLang="zh-CN" sz="1600" dirty="0" err="1"/>
              <a:t>GemoNet</a:t>
            </a:r>
            <a:r>
              <a:rPr lang="en-US" altLang="zh-CN" sz="1600" dirty="0"/>
              <a:t>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）：采用草图和流场的信息，并预测深度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法线图，以及显示输入草图每个点的模糊度的置信度图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4FCDB22-7CC7-8E0C-7A96-182BBD40A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205" y="3484458"/>
            <a:ext cx="7828865" cy="202814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74F9023-0551-6C55-CEE1-EA190BA849EC}"/>
              </a:ext>
            </a:extLst>
          </p:cNvPr>
          <p:cNvSpPr txBox="1"/>
          <p:nvPr/>
        </p:nvSpPr>
        <p:spPr>
          <a:xfrm>
            <a:off x="797312" y="5918586"/>
            <a:ext cx="79207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Figure2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6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形状相同但笔画不同的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2D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图像计算机会理解成不同的流场，最终会生成不同的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表面</a:t>
            </a:r>
          </a:p>
        </p:txBody>
      </p:sp>
    </p:spTree>
    <p:extLst>
      <p:ext uri="{BB962C8B-B14F-4D97-AF65-F5344CB8AC3E}">
        <p14:creationId xmlns:p14="http://schemas.microsoft.com/office/powerpoint/2010/main" val="2999937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671013" y="1296771"/>
            <a:ext cx="7802336" cy="5558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Input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灰度图像表示的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2D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草图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en-US" altLang="zh-CN" sz="1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npr_lines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1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  <a:p>
            <a:pPr indent="457200" algn="just">
              <a:lnSpc>
                <a:spcPct val="150000"/>
              </a:lnSpc>
              <a:spcAft>
                <a:spcPts val="12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二进制轮廓蒙版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mask2d 1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：由输入轮廓草图构建而成，用于网络输入和训练损失计算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>
              <a:lnSpc>
                <a:spcPct val="150000"/>
              </a:lnSpc>
              <a:spcAft>
                <a:spcPts val="12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可选输入：深度样本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ds 1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，用于在某些点提供深度提示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可选输入：曲率提示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特征掩码</a:t>
            </a:r>
            <a:r>
              <a:rPr lang="en-US" altLang="zh-CN" sz="1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fm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选定行掩码</a:t>
            </a:r>
            <a:r>
              <a:rPr lang="en-US" altLang="zh-CN" sz="1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selm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正常变化标量</a:t>
            </a:r>
            <a:r>
              <a:rPr lang="en-US" altLang="zh-CN" sz="1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vdotn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各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，用于指定表面法线经历突然变化的尖锐特征的存在，以及表面曲率，或表面法线如何变化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输入总共有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通道：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草图的灰度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值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个，轮廓蒙版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个，深度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个，曲率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个。</a:t>
            </a:r>
            <a:endParaRPr lang="en-US" altLang="zh-CN" sz="16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Output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 深度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(depth 1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、法线向量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(normal 3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 置信度值输出图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(1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  <a:p>
            <a:pPr indent="457200" algn="just">
              <a:lnSpc>
                <a:spcPct val="150000"/>
              </a:lnSpc>
              <a:spcAft>
                <a:spcPts val="1200"/>
              </a:spcAft>
            </a:pP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输出总共有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通道：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个，法向量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个，置信度</a:t>
            </a:r>
            <a:r>
              <a:rPr lang="en-US" altLang="zh-CN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个。</a:t>
            </a:r>
            <a:endParaRPr lang="en-US" altLang="zh-CN" sz="16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7000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0" y="282916"/>
            <a:ext cx="7098163" cy="584775"/>
          </a:xfrm>
        </p:spPr>
        <p:txBody>
          <a:bodyPr/>
          <a:lstStyle/>
          <a:p>
            <a:r>
              <a:rPr lang="en-US" altLang="zh-CN" b="0" i="0" dirty="0">
                <a:effectLst/>
                <a:latin typeface="-apple-system"/>
              </a:rPr>
              <a:t>SINGLE VIEW MODELING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4AD1595-9615-4E1E-9346-9F3D638DC426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7" name="TextBox 45"/>
          <p:cNvSpPr txBox="1"/>
          <p:nvPr/>
        </p:nvSpPr>
        <p:spPr>
          <a:xfrm>
            <a:off x="524764" y="1114274"/>
            <a:ext cx="7802336" cy="6173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Flow field regression(</a:t>
            </a: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DFnet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网络结构：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just" fontAlgn="auto">
              <a:lnSpc>
                <a:spcPct val="150000"/>
              </a:lnSpc>
              <a:spcAft>
                <a:spcPts val="1200"/>
              </a:spcAft>
              <a:buNone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EA3B57-4C02-D241-4566-1FE7535BF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35" y="2490435"/>
            <a:ext cx="4385368" cy="267495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A82E11B-9133-D877-BAF1-342B00C24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370505"/>
            <a:ext cx="4393768" cy="337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50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夏至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2980B9"/>
      </a:accent1>
      <a:accent2>
        <a:srgbClr val="9BBB59"/>
      </a:accent2>
      <a:accent3>
        <a:srgbClr val="16A085"/>
      </a:accent3>
      <a:accent4>
        <a:srgbClr val="EA9C12"/>
      </a:accent4>
      <a:accent5>
        <a:srgbClr val="C0392B"/>
      </a:accent5>
      <a:accent6>
        <a:srgbClr val="2C3F50"/>
      </a:accent6>
      <a:hlink>
        <a:srgbClr val="2D5897"/>
      </a:hlink>
      <a:folHlink>
        <a:srgbClr val="2C3F50"/>
      </a:folHlink>
    </a:clrScheme>
    <a:fontScheme name="定制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592BE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1100</TotalTime>
  <Words>920</Words>
  <Application>Microsoft Office PowerPoint</Application>
  <PresentationFormat>全屏显示(4:3)</PresentationFormat>
  <Paragraphs>174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-apple-system</vt:lpstr>
      <vt:lpstr>微软雅黑</vt:lpstr>
      <vt:lpstr>Arial</vt:lpstr>
      <vt:lpstr>Calibri</vt:lpstr>
      <vt:lpstr>Calibri Light</vt:lpstr>
      <vt:lpstr>Consolas</vt:lpstr>
      <vt:lpstr>Office 主题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Weizhou Yang</dc:creator>
  <cp:lastModifiedBy>W WW</cp:lastModifiedBy>
  <cp:revision>33</cp:revision>
  <dcterms:created xsi:type="dcterms:W3CDTF">2016-04-12T12:45:00Z</dcterms:created>
  <dcterms:modified xsi:type="dcterms:W3CDTF">2022-06-17T04:43:59Z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22F63DEB847F465799462286DAAA153E</vt:lpwstr>
  </property>
</Properties>
</file>

<file path=docProps/thumbnail.jpeg>
</file>